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1.xml" ContentType="application/vnd.openxmlformats-officedocument.themeOverride+xml"/>
  <Override PartName="/ppt/notesSlides/notesSlide75.xml" ContentType="application/vnd.openxmlformats-officedocument.presentationml.notesSlide+xml"/>
  <Override PartName="/ppt/theme/themeOverride2.xml" ContentType="application/vnd.openxmlformats-officedocument.themeOverr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79"/>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74"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75" r:id="rId52"/>
    <p:sldId id="376" r:id="rId53"/>
    <p:sldId id="354" r:id="rId54"/>
    <p:sldId id="353" r:id="rId55"/>
    <p:sldId id="355" r:id="rId56"/>
    <p:sldId id="356" r:id="rId57"/>
    <p:sldId id="357" r:id="rId58"/>
    <p:sldId id="358" r:id="rId59"/>
    <p:sldId id="359" r:id="rId60"/>
    <p:sldId id="361" r:id="rId61"/>
    <p:sldId id="360" r:id="rId62"/>
    <p:sldId id="362" r:id="rId63"/>
    <p:sldId id="363" r:id="rId64"/>
    <p:sldId id="364" r:id="rId65"/>
    <p:sldId id="366" r:id="rId66"/>
    <p:sldId id="365" r:id="rId67"/>
    <p:sldId id="367" r:id="rId68"/>
    <p:sldId id="327" r:id="rId69"/>
    <p:sldId id="368" r:id="rId70"/>
    <p:sldId id="369" r:id="rId71"/>
    <p:sldId id="370" r:id="rId72"/>
    <p:sldId id="371" r:id="rId73"/>
    <p:sldId id="372" r:id="rId74"/>
    <p:sldId id="373" r:id="rId75"/>
    <p:sldId id="325" r:id="rId76"/>
    <p:sldId id="301" r:id="rId77"/>
    <p:sldId id="296" r:id="rId78"/>
  </p:sldIdLst>
  <p:sldSz cx="12190413" cy="6859588"/>
  <p:notesSz cx="6858000" cy="9144000"/>
  <p:custDataLst>
    <p:tags r:id="rId8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5" autoAdjust="0"/>
    <p:restoredTop sz="97926" autoAdjust="0"/>
  </p:normalViewPr>
  <p:slideViewPr>
    <p:cSldViewPr snapToGrid="0" showGuides="1">
      <p:cViewPr varScale="1">
        <p:scale>
          <a:sx n="112" d="100"/>
          <a:sy n="112" d="100"/>
        </p:scale>
        <p:origin x="348" y="120"/>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2019/6/17</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29310" y="788423"/>
            <a:ext cx="4147127" cy="135421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868219" y="4177843"/>
            <a:ext cx="9605818" cy="1282467"/>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各成员对所需要的设备都不太熟悉，需要花费一定时间去学习</a:t>
            </a: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若算法设计不当，将影响整个游戏的继续</a:t>
            </a: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zh-CN" sz="2800" b="1" dirty="0">
                <a:solidFill>
                  <a:srgbClr val="FFFFFF">
                    <a:lumMod val="50000"/>
                  </a:srgbClr>
                </a:solidFill>
                <a:latin typeface="Open Sans" pitchFamily="34" charset="0"/>
                <a:cs typeface="Calibri" pitchFamily="34" charset="0"/>
              </a:rPr>
              <a:t>各类胜利条件算法的设计于实现　　</a:t>
            </a: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p>
          <a:p>
            <a:r>
              <a:rPr lang="zh-CN" altLang="zh-CN" sz="2800" b="1" dirty="0">
                <a:solidFill>
                  <a:srgbClr val="FFFFFF">
                    <a:lumMod val="50000"/>
                  </a:srgbClr>
                </a:solidFill>
                <a:latin typeface="Open Sans" pitchFamily="34" charset="0"/>
                <a:cs typeface="Calibri" pitchFamily="34" charset="0"/>
              </a:rPr>
              <a:t>若算法设计不当，将影响整个游戏的继续</a:t>
            </a: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8534398"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1099127" y="3609611"/>
            <a:ext cx="6092825" cy="1506503"/>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阿里云服务器提供服务器。</a:t>
            </a:r>
          </a:p>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458482" y="178198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对玩家的游戏账号进行保密，并且具有存档功能，</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a:solidFill>
                  <a:srgbClr val="FFFFFF">
                    <a:lumMod val="50000"/>
                  </a:srgbClr>
                </a:solidFill>
                <a:latin typeface="Open Sans" pitchFamily="34" charset="0"/>
                <a:cs typeface="Calibri" pitchFamily="34" charset="0"/>
              </a:rPr>
              <a:t>第十六周</a:t>
            </a: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1015663"/>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可以进行多人实时对战，按照算法正常结算游戏，游戏可以正常进行，为各个不同三国历史人物设定不同属性，加入排行榜功能</a:t>
            </a:r>
            <a:r>
              <a:rPr lang="zh-CN" altLang="en-US" sz="2000" b="1" dirty="0">
                <a:solidFill>
                  <a:srgbClr val="FFFFFF">
                    <a:lumMod val="50000"/>
                  </a:srgbClr>
                </a:solidFill>
                <a:latin typeface="Open Sans" pitchFamily="34" charset="0"/>
                <a:cs typeface="Calibri" pitchFamily="34" charset="0"/>
              </a:rPr>
              <a:t>。</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438684" y="2665108"/>
            <a:ext cx="12522438" cy="2400657"/>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经费、投资反面的来源和限制：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法律和政策反面的限制：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502776" y="905117"/>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1785104"/>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 2D</a:t>
            </a:r>
            <a:r>
              <a:rPr lang="zh-CN" altLang="zh-CN"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 </a:t>
            </a:r>
            <a:r>
              <a:rPr lang="zh-CN" altLang="zh-CN"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 </a:t>
            </a:r>
            <a:r>
              <a:rPr lang="zh-CN" altLang="zh-CN" sz="2000" b="1" dirty="0">
                <a:solidFill>
                  <a:srgbClr val="FFFFFF">
                    <a:lumMod val="50000"/>
                  </a:srgbClr>
                </a:solidFill>
                <a:latin typeface="Open Sans" pitchFamily="34" charset="0"/>
                <a:cs typeface="Calibri" pitchFamily="34" charset="0"/>
              </a:rPr>
              <a:t>使用游戏引擎可以大大提高开发的效率</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2.8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2.9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5985397" cy="933884"/>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本产品为模拟策略类游戏，可以快速简单地进行游戏，其主要功能有：游戏存档并加载、自己国家的资源管理与升级、与其他国家的对战、好友排行榜功能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xmlns=""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xmlns=""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xmlns=""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xmlns=""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xmlns=""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xmlns=""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xmlns=""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xmlns=""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xmlns=""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xmlns=""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xmlns=""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951762"/>
            <a:ext cx="5758180" cy="1718945"/>
          </a:xfrm>
          <a:prstGeom prst="rect">
            <a:avLst/>
          </a:prstGeom>
        </p:spPr>
      </p:pic>
      <p:pic>
        <p:nvPicPr>
          <p:cNvPr id="37" name="图片 36"/>
          <p:cNvPicPr/>
          <p:nvPr/>
        </p:nvPicPr>
        <p:blipFill>
          <a:blip r:embed="rId4"/>
          <a:stretch>
            <a:fillRect/>
          </a:stretch>
        </p:blipFill>
        <p:spPr>
          <a:xfrm>
            <a:off x="217140" y="2738053"/>
            <a:ext cx="5274310" cy="2013585"/>
          </a:xfrm>
          <a:prstGeom prst="rect">
            <a:avLst/>
          </a:prstGeom>
        </p:spPr>
      </p:pic>
      <p:pic>
        <p:nvPicPr>
          <p:cNvPr id="38" name="图片 37"/>
          <p:cNvPicPr/>
          <p:nvPr/>
        </p:nvPicPr>
        <p:blipFill>
          <a:blip r:embed="rId5"/>
          <a:stretch>
            <a:fillRect/>
          </a:stretch>
        </p:blipFill>
        <p:spPr>
          <a:xfrm>
            <a:off x="217140" y="4826188"/>
            <a:ext cx="5274310" cy="1003300"/>
          </a:xfrm>
          <a:prstGeom prst="rect">
            <a:avLst/>
          </a:prstGeom>
        </p:spPr>
      </p:pic>
      <p:pic>
        <p:nvPicPr>
          <p:cNvPr id="39" name="图片 38"/>
          <p:cNvPicPr/>
          <p:nvPr/>
        </p:nvPicPr>
        <p:blipFill>
          <a:blip r:embed="rId6"/>
          <a:stretch>
            <a:fillRect/>
          </a:stretch>
        </p:blipFill>
        <p:spPr>
          <a:xfrm>
            <a:off x="6317386" y="725565"/>
            <a:ext cx="5274310" cy="1802130"/>
          </a:xfrm>
          <a:prstGeom prst="rect">
            <a:avLst/>
          </a:prstGeom>
        </p:spPr>
      </p:pic>
      <p:pic>
        <p:nvPicPr>
          <p:cNvPr id="40" name="图片 39"/>
          <p:cNvPicPr/>
          <p:nvPr/>
        </p:nvPicPr>
        <p:blipFill>
          <a:blip r:embed="rId7"/>
          <a:stretch>
            <a:fillRect/>
          </a:stretch>
        </p:blipFill>
        <p:spPr>
          <a:xfrm>
            <a:off x="6317386" y="2670707"/>
            <a:ext cx="5274310" cy="1322070"/>
          </a:xfrm>
          <a:prstGeom prst="rect">
            <a:avLst/>
          </a:prstGeom>
        </p:spPr>
      </p:pic>
      <p:pic>
        <p:nvPicPr>
          <p:cNvPr id="41" name="图片 40"/>
          <p:cNvPicPr/>
          <p:nvPr/>
        </p:nvPicPr>
        <p:blipFill>
          <a:blip r:embed="rId8"/>
          <a:stretch>
            <a:fillRect/>
          </a:stretch>
        </p:blipFill>
        <p:spPr>
          <a:xfrm>
            <a:off x="6317386" y="4199341"/>
            <a:ext cx="4305300" cy="857250"/>
          </a:xfrm>
          <a:prstGeom prst="rect">
            <a:avLst/>
          </a:prstGeom>
        </p:spPr>
      </p:pic>
      <p:pic>
        <p:nvPicPr>
          <p:cNvPr id="42" name="图片 41"/>
          <p:cNvPicPr/>
          <p:nvPr/>
        </p:nvPicPr>
        <p:blipFill>
          <a:blip r:embed="rId9"/>
          <a:stretch>
            <a:fillRect/>
          </a:stretch>
        </p:blipFill>
        <p:spPr>
          <a:xfrm>
            <a:off x="6317386" y="5372288"/>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2854295" y="2206138"/>
            <a:ext cx="5274310" cy="3639185"/>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30115159"/>
              </p:ext>
            </p:extLst>
          </p:nvPr>
        </p:nvGraphicFramePr>
        <p:xfrm>
          <a:off x="1502007" y="2810676"/>
          <a:ext cx="9785724" cy="2194560"/>
        </p:xfrm>
        <a:graphic>
          <a:graphicData uri="http://schemas.openxmlformats.org/drawingml/2006/table">
            <a:tbl>
              <a:tblPr firstRow="1" firstCol="1" bandRow="1"/>
              <a:tblGrid>
                <a:gridCol w="3315336">
                  <a:extLst>
                    <a:ext uri="{9D8B030D-6E8A-4147-A177-3AD203B41FA5}">
                      <a16:colId xmlns:a16="http://schemas.microsoft.com/office/drawing/2014/main" xmlns="" val="20000"/>
                    </a:ext>
                  </a:extLst>
                </a:gridCol>
                <a:gridCol w="2881592">
                  <a:extLst>
                    <a:ext uri="{9D8B030D-6E8A-4147-A177-3AD203B41FA5}">
                      <a16:colId xmlns:a16="http://schemas.microsoft.com/office/drawing/2014/main" xmlns="" val="20001"/>
                    </a:ext>
                  </a:extLst>
                </a:gridCol>
                <a:gridCol w="3588796">
                  <a:extLst>
                    <a:ext uri="{9D8B030D-6E8A-4147-A177-3AD203B41FA5}">
                      <a16:colId xmlns:a16="http://schemas.microsoft.com/office/drawing/2014/main" xmlns=""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对音量等进行设置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xmlns=""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xmlns=""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xmlns=""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xmlns=""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5183"/>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Save();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xmlns="" id="{A03BA058-ECDC-4501-9D5F-76F9776789C2}"/>
              </a:ext>
            </a:extLst>
          </p:cNvPr>
          <p:cNvSpPr/>
          <p:nvPr/>
        </p:nvSpPr>
        <p:spPr>
          <a:xfrm>
            <a:off x="875781" y="1455575"/>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xmlns="" id="{4E65CADA-02C0-44A5-AB4B-CC526DF43898}"/>
              </a:ext>
            </a:extLst>
          </p:cNvPr>
          <p:cNvPicPr>
            <a:picLocks noChangeAspect="1"/>
          </p:cNvPicPr>
          <p:nvPr/>
        </p:nvPicPr>
        <p:blipFill>
          <a:blip r:embed="rId3"/>
          <a:stretch>
            <a:fillRect/>
          </a:stretch>
        </p:blipFill>
        <p:spPr>
          <a:xfrm>
            <a:off x="4973216"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xmlns="" val="20000"/>
                    </a:ext>
                  </a:extLst>
                </a:gridCol>
                <a:gridCol w="1987464">
                  <a:extLst>
                    <a:ext uri="{9D8B030D-6E8A-4147-A177-3AD203B41FA5}">
                      <a16:colId xmlns:a16="http://schemas.microsoft.com/office/drawing/2014/main" xmlns="" val="20001"/>
                    </a:ext>
                  </a:extLst>
                </a:gridCol>
                <a:gridCol w="1987464">
                  <a:extLst>
                    <a:ext uri="{9D8B030D-6E8A-4147-A177-3AD203B41FA5}">
                      <a16:colId xmlns:a16="http://schemas.microsoft.com/office/drawing/2014/main" xmlns="" val="20002"/>
                    </a:ext>
                  </a:extLst>
                </a:gridCol>
                <a:gridCol w="1092786">
                  <a:extLst>
                    <a:ext uri="{9D8B030D-6E8A-4147-A177-3AD203B41FA5}">
                      <a16:colId xmlns:a16="http://schemas.microsoft.com/office/drawing/2014/main" xmlns="" val="20003"/>
                    </a:ext>
                  </a:extLst>
                </a:gridCol>
                <a:gridCol w="1092786">
                  <a:extLst>
                    <a:ext uri="{9D8B030D-6E8A-4147-A177-3AD203B41FA5}">
                      <a16:colId xmlns:a16="http://schemas.microsoft.com/office/drawing/2014/main" xmlns="" val="20004"/>
                    </a:ext>
                  </a:extLst>
                </a:gridCol>
                <a:gridCol w="1092786">
                  <a:extLst>
                    <a:ext uri="{9D8B030D-6E8A-4147-A177-3AD203B41FA5}">
                      <a16:colId xmlns:a16="http://schemas.microsoft.com/office/drawing/2014/main" xmlns=""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xmlns=""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677652"/>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我们致力于给每个玩家一个简单而又有趣的体验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不会因为许多策略类游戏复杂的游戏机制而放弃这类游戏。一款简单，有趣却也需要动脑的手机游戏。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5" y="110196"/>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008600"/>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677232"/>
            <a:ext cx="10006312" cy="553998"/>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000" b="1" dirty="0">
                <a:solidFill>
                  <a:schemeClr val="tx1">
                    <a:lumMod val="50000"/>
                    <a:lumOff val="50000"/>
                  </a:schemeClr>
                </a:solidFill>
                <a:latin typeface="微软雅黑" pitchFamily="34" charset="-122"/>
                <a:ea typeface="微软雅黑" pitchFamily="34" charset="-122"/>
              </a:rPr>
              <a:t>UI</a:t>
            </a:r>
            <a:r>
              <a:rPr lang="zh-CN" altLang="zh-CN" sz="2000" b="1" dirty="0">
                <a:solidFill>
                  <a:schemeClr val="tx1">
                    <a:lumMod val="50000"/>
                    <a:lumOff val="50000"/>
                  </a:schemeClr>
                </a:solidFill>
                <a:latin typeface="微软雅黑" pitchFamily="34" charset="-122"/>
                <a:ea typeface="微软雅黑" pitchFamily="34" charset="-122"/>
              </a:rPr>
              <a:t>界面和游戏数据都需要进行测试。</a:t>
            </a:r>
          </a:p>
        </p:txBody>
      </p:sp>
      <p:sp>
        <p:nvSpPr>
          <p:cNvPr id="5" name="矩形 4"/>
          <p:cNvSpPr/>
          <p:nvPr/>
        </p:nvSpPr>
        <p:spPr>
          <a:xfrm>
            <a:off x="217551" y="2868024"/>
            <a:ext cx="8316849" cy="1576842"/>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静态测试方法：</a:t>
            </a:r>
            <a:r>
              <a:rPr lang="zh-CN" altLang="zh-CN" sz="2000" b="1" dirty="0">
                <a:solidFill>
                  <a:schemeClr val="tx1">
                    <a:lumMod val="50000"/>
                    <a:lumOff val="50000"/>
                  </a:schemeClr>
                </a:solidFill>
                <a:latin typeface="微软雅黑" pitchFamily="34" charset="-122"/>
                <a:ea typeface="微软雅黑" pitchFamily="34" charset="-122"/>
              </a:rPr>
              <a:t>代码审查，代码走查和静态分析。在下面第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大章会报告静态测试的结果。</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动态测试方法：</a:t>
            </a:r>
            <a:r>
              <a:rPr lang="zh-CN" altLang="zh-CN" sz="2000" b="1" dirty="0">
                <a:solidFill>
                  <a:schemeClr val="tx1">
                    <a:lumMod val="50000"/>
                    <a:lumOff val="50000"/>
                  </a:schemeClr>
                </a:solidFill>
                <a:latin typeface="微软雅黑" pitchFamily="34" charset="-122"/>
                <a:ea typeface="微软雅黑" pitchFamily="34" charset="-122"/>
              </a:rPr>
              <a:t>采用白盒测试和黑盒测试。</a:t>
            </a: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3" y="2469215"/>
            <a:ext cx="6606164" cy="1631216"/>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详细设计文档</a:t>
            </a:r>
          </a:p>
          <a:p>
            <a:r>
              <a:rPr lang="zh-CN" altLang="zh-CN" sz="2000" b="1" dirty="0">
                <a:solidFill>
                  <a:srgbClr val="FF0000"/>
                </a:solidFill>
                <a:latin typeface="微软雅黑" pitchFamily="34" charset="-122"/>
                <a:ea typeface="微软雅黑" pitchFamily="34" charset="-122"/>
              </a:rPr>
              <a:t>测试技术：</a:t>
            </a:r>
            <a:r>
              <a:rPr lang="zh-CN" altLang="zh-CN" sz="2000" b="1" dirty="0">
                <a:solidFill>
                  <a:schemeClr val="tx1">
                    <a:lumMod val="50000"/>
                    <a:lumOff val="50000"/>
                  </a:schemeClr>
                </a:solidFill>
                <a:latin typeface="微软雅黑" pitchFamily="34" charset="-122"/>
                <a:ea typeface="微软雅黑" pitchFamily="34" charset="-122"/>
              </a:rPr>
              <a:t>白盒测试技术</a:t>
            </a:r>
          </a:p>
          <a:p>
            <a:r>
              <a:rPr lang="zh-CN" altLang="zh-CN" sz="2000" b="1" dirty="0">
                <a:solidFill>
                  <a:srgbClr val="FF0000"/>
                </a:solidFill>
                <a:latin typeface="微软雅黑" pitchFamily="34" charset="-122"/>
                <a:ea typeface="微软雅黑" pitchFamily="34" charset="-122"/>
              </a:rPr>
              <a:t>测试说明：</a:t>
            </a:r>
            <a:r>
              <a:rPr lang="zh-CN" altLang="zh-CN" sz="20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821792" y="41004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xmlns="" val="20000"/>
                    </a:ext>
                  </a:extLst>
                </a:gridCol>
                <a:gridCol w="3476044">
                  <a:extLst>
                    <a:ext uri="{9D8B030D-6E8A-4147-A177-3AD203B41FA5}">
                      <a16:colId xmlns:a16="http://schemas.microsoft.com/office/drawing/2014/main" xmlns="" val="20001"/>
                    </a:ext>
                  </a:extLst>
                </a:gridCol>
                <a:gridCol w="6479079">
                  <a:extLst>
                    <a:ext uri="{9D8B030D-6E8A-4147-A177-3AD203B41FA5}">
                      <a16:colId xmlns:a16="http://schemas.microsoft.com/office/drawing/2014/main" xmlns=""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xmlns="" val="20000"/>
                    </a:ext>
                  </a:extLst>
                </a:gridCol>
                <a:gridCol w="1825546">
                  <a:extLst>
                    <a:ext uri="{9D8B030D-6E8A-4147-A177-3AD203B41FA5}">
                      <a16:colId xmlns:a16="http://schemas.microsoft.com/office/drawing/2014/main" xmlns="" val="20001"/>
                    </a:ext>
                  </a:extLst>
                </a:gridCol>
                <a:gridCol w="4135043">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358677813"/>
              </p:ext>
            </p:extLst>
          </p:nvPr>
        </p:nvGraphicFramePr>
        <p:xfrm>
          <a:off x="3623336" y="1701132"/>
          <a:ext cx="7828495" cy="4041780"/>
        </p:xfrm>
        <a:graphic>
          <a:graphicData uri="http://schemas.openxmlformats.org/drawingml/2006/table">
            <a:tbl>
              <a:tblPr firstRow="1" firstCol="1" bandRow="1"/>
              <a:tblGrid>
                <a:gridCol w="861060">
                  <a:extLst>
                    <a:ext uri="{9D8B030D-6E8A-4147-A177-3AD203B41FA5}">
                      <a16:colId xmlns:a16="http://schemas.microsoft.com/office/drawing/2014/main" xmlns="" val="20000"/>
                    </a:ext>
                  </a:extLst>
                </a:gridCol>
                <a:gridCol w="1961783">
                  <a:extLst>
                    <a:ext uri="{9D8B030D-6E8A-4147-A177-3AD203B41FA5}">
                      <a16:colId xmlns:a16="http://schemas.microsoft.com/office/drawing/2014/main" xmlns="" val="20001"/>
                    </a:ext>
                  </a:extLst>
                </a:gridCol>
                <a:gridCol w="5005652">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 </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xmlns="" val="20000"/>
                    </a:ext>
                  </a:extLst>
                </a:gridCol>
                <a:gridCol w="2883159">
                  <a:extLst>
                    <a:ext uri="{9D8B030D-6E8A-4147-A177-3AD203B41FA5}">
                      <a16:colId xmlns:a16="http://schemas.microsoft.com/office/drawing/2014/main" xmlns="" val="20001"/>
                    </a:ext>
                  </a:extLst>
                </a:gridCol>
                <a:gridCol w="8031308">
                  <a:extLst>
                    <a:ext uri="{9D8B030D-6E8A-4147-A177-3AD203B41FA5}">
                      <a16:colId xmlns:a16="http://schemas.microsoft.com/office/drawing/2014/main" xmlns=""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5784319"/>
        </p:xfrm>
        <a:graphic>
          <a:graphicData uri="http://schemas.openxmlformats.org/drawingml/2006/table">
            <a:tbl>
              <a:tblPr firstRow="1" firstCol="1" bandRow="1"/>
              <a:tblGrid>
                <a:gridCol w="1046594">
                  <a:extLst>
                    <a:ext uri="{9D8B030D-6E8A-4147-A177-3AD203B41FA5}">
                      <a16:colId xmlns:a16="http://schemas.microsoft.com/office/drawing/2014/main" xmlns="" val="20000"/>
                    </a:ext>
                  </a:extLst>
                </a:gridCol>
                <a:gridCol w="2971326">
                  <a:extLst>
                    <a:ext uri="{9D8B030D-6E8A-4147-A177-3AD203B41FA5}">
                      <a16:colId xmlns:a16="http://schemas.microsoft.com/office/drawing/2014/main" xmlns="" val="20001"/>
                    </a:ext>
                  </a:extLst>
                </a:gridCol>
                <a:gridCol w="7113501">
                  <a:extLst>
                    <a:ext uri="{9D8B030D-6E8A-4147-A177-3AD203B41FA5}">
                      <a16:colId xmlns:a16="http://schemas.microsoft.com/office/drawing/2014/main" xmlns=""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758206819"/>
              </p:ext>
            </p:extLst>
          </p:nvPr>
        </p:nvGraphicFramePr>
        <p:xfrm>
          <a:off x="774441" y="1054359"/>
          <a:ext cx="10058399" cy="3560913"/>
        </p:xfrm>
        <a:graphic>
          <a:graphicData uri="http://schemas.openxmlformats.org/drawingml/2006/table">
            <a:tbl>
              <a:tblPr firstRow="1" firstCol="1" bandRow="1"/>
              <a:tblGrid>
                <a:gridCol w="1807432">
                  <a:extLst>
                    <a:ext uri="{9D8B030D-6E8A-4147-A177-3AD203B41FA5}">
                      <a16:colId xmlns:a16="http://schemas.microsoft.com/office/drawing/2014/main" xmlns="" val="20000"/>
                    </a:ext>
                  </a:extLst>
                </a:gridCol>
                <a:gridCol w="2536865">
                  <a:extLst>
                    <a:ext uri="{9D8B030D-6E8A-4147-A177-3AD203B41FA5}">
                      <a16:colId xmlns:a16="http://schemas.microsoft.com/office/drawing/2014/main" xmlns="" val="20001"/>
                    </a:ext>
                  </a:extLst>
                </a:gridCol>
                <a:gridCol w="5714102">
                  <a:extLst>
                    <a:ext uri="{9D8B030D-6E8A-4147-A177-3AD203B41FA5}">
                      <a16:colId xmlns:a16="http://schemas.microsoft.com/office/drawing/2014/main" xmlns="" val="20002"/>
                    </a:ext>
                  </a:extLst>
                </a:gridCol>
              </a:tblGrid>
              <a:tr h="348858">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81567">
                <a:tc>
                  <a:txBody>
                    <a:bodyPr/>
                    <a:lstStyle/>
                    <a:p>
                      <a:pPr indent="2667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1</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474236">
                <a:tc>
                  <a:txBody>
                    <a:bodyPr/>
                    <a:lstStyle/>
                    <a:p>
                      <a:pPr indent="1270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2</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48858">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3</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48858">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4</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58536">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5</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altLang="en-US" sz="1600" b="1" kern="1200" dirty="0">
                          <a:solidFill>
                            <a:schemeClr val="tx1">
                              <a:lumMod val="50000"/>
                              <a:lumOff val="50000"/>
                            </a:schemeClr>
                          </a:solidFill>
                          <a:latin typeface="微软雅黑" pitchFamily="34" charset="-122"/>
                          <a:ea typeface="微软雅黑" pitchFamily="34" charset="-122"/>
                          <a:cs typeface="+mn-cs"/>
                        </a:rPr>
                        <a:t>在现有条件（</a:t>
                      </a:r>
                      <a:r>
                        <a:rPr lang="en-US" altLang="zh-CN" sz="1600" b="1" kern="1200" dirty="0">
                          <a:solidFill>
                            <a:schemeClr val="tx1">
                              <a:lumMod val="50000"/>
                              <a:lumOff val="50000"/>
                            </a:schemeClr>
                          </a:solidFill>
                          <a:latin typeface="微软雅黑" pitchFamily="34" charset="-122"/>
                          <a:ea typeface="微软雅黑" pitchFamily="34" charset="-122"/>
                          <a:cs typeface="+mn-cs"/>
                        </a:rPr>
                        <a:t>10</a:t>
                      </a:r>
                      <a:r>
                        <a:rPr lang="zh-CN" altLang="en-US" sz="1600" b="1" kern="1200" dirty="0">
                          <a:solidFill>
                            <a:schemeClr val="tx1">
                              <a:lumMod val="50000"/>
                              <a:lumOff val="50000"/>
                            </a:schemeClr>
                          </a:solidFill>
                          <a:latin typeface="微软雅黑" pitchFamily="34" charset="-122"/>
                          <a:ea typeface="微软雅黑" pitchFamily="34" charset="-122"/>
                          <a:cs typeface="+mn-cs"/>
                        </a:rPr>
                        <a:t>台）内未发生错误</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xmlns="" val="20000"/>
                    </a:ext>
                  </a:extLst>
                </a:gridCol>
                <a:gridCol w="2514494">
                  <a:extLst>
                    <a:ext uri="{9D8B030D-6E8A-4147-A177-3AD203B41FA5}">
                      <a16:colId xmlns:a16="http://schemas.microsoft.com/office/drawing/2014/main" xmlns="" val="20001"/>
                    </a:ext>
                  </a:extLst>
                </a:gridCol>
                <a:gridCol w="6677490">
                  <a:extLst>
                    <a:ext uri="{9D8B030D-6E8A-4147-A177-3AD203B41FA5}">
                      <a16:colId xmlns:a16="http://schemas.microsoft.com/office/drawing/2014/main" xmlns=""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840644" y="1436488"/>
            <a:ext cx="7242316" cy="4401205"/>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648576" y="331356"/>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1251" y="126658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880218" y="2145343"/>
            <a:ext cx="9494376" cy="3072636"/>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p>
          <a:p>
            <a:pPr indent="304800">
              <a:spcBef>
                <a:spcPts val="600"/>
              </a:spcBef>
              <a:spcAft>
                <a:spcPts val="600"/>
              </a:spcAft>
            </a:pPr>
            <a:endParaRPr lang="zh-CN" altLang="zh-CN"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14811" y="2266053"/>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制作，文档更新</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项目难度不大，但工作量比较大，因为三国设计的人物巨多，需要写出每个人物的特点，但在可接受的范围之内。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xmlns="" val="20000"/>
                    </a:ext>
                  </a:extLst>
                </a:gridCol>
                <a:gridCol w="5670489">
                  <a:extLst>
                    <a:ext uri="{9D8B030D-6E8A-4147-A177-3AD203B41FA5}">
                      <a16:colId xmlns:a16="http://schemas.microsoft.com/office/drawing/2014/main" xmlns="" val="20001"/>
                    </a:ext>
                  </a:extLst>
                </a:gridCol>
                <a:gridCol w="2096183">
                  <a:extLst>
                    <a:ext uri="{9D8B030D-6E8A-4147-A177-3AD203B41FA5}">
                      <a16:colId xmlns:a16="http://schemas.microsoft.com/office/drawing/2014/main" xmlns=""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2439</TotalTime>
  <Words>5168</Words>
  <Application>Microsoft Office PowerPoint</Application>
  <PresentationFormat>自定义</PresentationFormat>
  <Paragraphs>819</Paragraphs>
  <Slides>77</Slides>
  <Notes>77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77</vt:i4>
      </vt:variant>
    </vt:vector>
  </HeadingPairs>
  <TitlesOfParts>
    <vt:vector size="94" baseType="lpstr">
      <vt:lpstr>Gill Sans</vt:lpstr>
      <vt:lpstr>ITC Avant Garde Std Bk</vt:lpstr>
      <vt:lpstr>Open Sans</vt:lpstr>
      <vt:lpstr>等线</vt:lpstr>
      <vt:lpstr>等线 Light</vt:lpstr>
      <vt:lpstr>方正兰亭黑_GBK</vt:lpstr>
      <vt:lpstr>方正宋刻本秀楷简体</vt:lpstr>
      <vt:lpstr>宋体</vt:lpstr>
      <vt:lpstr>微软雅黑</vt:lpstr>
      <vt:lpstr>微软雅黑 Light</vt:lpstr>
      <vt:lpstr>Arial</vt:lpstr>
      <vt:lpstr>Calibri</vt:lpstr>
      <vt:lpstr>Impact</vt:lpstr>
      <vt:lpstr>Rockwell</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Windows 用户</cp:lastModifiedBy>
  <cp:revision>1181</cp:revision>
  <dcterms:created xsi:type="dcterms:W3CDTF">2015-12-01T09:06:39Z</dcterms:created>
  <dcterms:modified xsi:type="dcterms:W3CDTF">2019-06-17T08:28:24Z</dcterms:modified>
</cp:coreProperties>
</file>